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92" r:id="rId3"/>
    <p:sldId id="293" r:id="rId4"/>
    <p:sldId id="294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573"/>
    <a:srgbClr val="150860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50292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Machine Learning Systems 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Built around concept of “</a:t>
            </a:r>
            <a:r>
              <a:rPr lang="en-IN" dirty="0" smtClean="0">
                <a:solidFill>
                  <a:srgbClr val="FF0000"/>
                </a:solidFill>
              </a:rPr>
              <a:t>document</a:t>
            </a:r>
            <a:r>
              <a:rPr lang="en-IN" dirty="0" smtClean="0"/>
              <a:t>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Single continuous string, encoded as JSON, XML or binary format like BSON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Each document has a unique key that represents that document, which can be used to retrieve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Collection of document analogous to table in relational database, document analogous to row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Can convert relation into a collection of documents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Collection of document much more flexible than table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All rows in table must follow same schema while documents in same collection can have different schemas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IN" dirty="0"/>
          </a:p>
          <a:p>
            <a:pPr lvl="2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For example, a book can be represented as document as follows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{</a:t>
            </a:r>
          </a:p>
          <a:p>
            <a:pPr marL="457200" lvl="1" indent="0">
              <a:buNone/>
            </a:pPr>
            <a:r>
              <a:rPr lang="en-IN" dirty="0" smtClean="0"/>
              <a:t>“Title”: “Book1”,</a:t>
            </a:r>
          </a:p>
          <a:p>
            <a:pPr marL="457200" lvl="1" indent="0">
              <a:buNone/>
            </a:pPr>
            <a:r>
              <a:rPr lang="en-IN" dirty="0" smtClean="0"/>
              <a:t>“Author” : “Pravin”,</a:t>
            </a:r>
          </a:p>
          <a:p>
            <a:pPr marL="457200" lvl="1" indent="0">
              <a:buNone/>
            </a:pPr>
            <a:r>
              <a:rPr lang="en-IN" dirty="0" smtClean="0"/>
              <a:t>“Publisher”: “ Press1”,</a:t>
            </a:r>
          </a:p>
          <a:p>
            <a:pPr marL="457200" lvl="1" indent="0">
              <a:buNone/>
            </a:pPr>
            <a:r>
              <a:rPr lang="en-IN" dirty="0" smtClean="0"/>
              <a:t>“Country”: “US”,</a:t>
            </a:r>
          </a:p>
          <a:p>
            <a:pPr marL="457200" lvl="1" indent="0">
              <a:buNone/>
            </a:pPr>
            <a:r>
              <a:rPr lang="en-IN" dirty="0" smtClean="0"/>
              <a:t>“Sold as”: [</a:t>
            </a:r>
          </a:p>
          <a:p>
            <a:pPr marL="457200" lvl="1" indent="0">
              <a:buNone/>
            </a:pPr>
            <a:r>
              <a:rPr lang="en-IN" dirty="0"/>
              <a:t>	</a:t>
            </a:r>
            <a:r>
              <a:rPr lang="en-IN" dirty="0" smtClean="0"/>
              <a:t>{ “format”: “Paperback”, “Price”: “20”},</a:t>
            </a:r>
          </a:p>
          <a:p>
            <a:pPr marL="457200" lvl="1" indent="0">
              <a:buNone/>
            </a:pPr>
            <a:r>
              <a:rPr lang="en-IN" dirty="0"/>
              <a:t>	{ “format”: </a:t>
            </a:r>
            <a:r>
              <a:rPr lang="en-IN" dirty="0" smtClean="0"/>
              <a:t>“E-books”, </a:t>
            </a:r>
            <a:r>
              <a:rPr lang="en-IN" dirty="0"/>
              <a:t>“Price”: </a:t>
            </a:r>
            <a:r>
              <a:rPr lang="en-IN" dirty="0" smtClean="0"/>
              <a:t>“10</a:t>
            </a:r>
            <a:r>
              <a:rPr lang="en-IN" dirty="0"/>
              <a:t>”},</a:t>
            </a:r>
          </a:p>
          <a:p>
            <a:pPr marL="457200" lvl="1" indent="0">
              <a:buNone/>
            </a:pPr>
            <a:r>
              <a:rPr lang="en-IN" dirty="0" smtClean="0"/>
              <a:t>]</a:t>
            </a:r>
          </a:p>
          <a:p>
            <a:pPr marL="0" indent="0">
              <a:buNone/>
            </a:pPr>
            <a:r>
              <a:rPr lang="en-IN" dirty="0" smtClean="0"/>
              <a:t>   }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Document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Misleading</a:t>
            </a:r>
            <a:r>
              <a:rPr lang="en-IN" dirty="0" smtClean="0"/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Application that reads documents assumes some kind of structure of documents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Document databases just shifts responsibility of assuming structures from application that writes data to the application that reads that data!</a:t>
            </a:r>
          </a:p>
          <a:p>
            <a:endParaRPr lang="en-IN" dirty="0"/>
          </a:p>
          <a:p>
            <a:r>
              <a:rPr lang="en-IN" dirty="0" smtClean="0"/>
              <a:t>Has better locality than relational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 relational model, data is spread across different tables and needs to be joined when required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In document model, all information is stored in single, self-contained place making it easier to read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Difficult to execute joins across documents compared to across tables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Because of different strengths of document and relational data models,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Common to use both models for different tasks in same database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PostgreSQL and MySQL support them both!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Document </a:t>
            </a:r>
            <a:r>
              <a:rPr lang="en-IN" dirty="0" smtClean="0"/>
              <a:t>Model – Schema less – does not enforce schema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936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Built around concept of “Graph” </a:t>
            </a:r>
          </a:p>
          <a:p>
            <a:pPr lvl="1"/>
            <a:r>
              <a:rPr lang="en-IN" dirty="0" smtClean="0"/>
              <a:t>Graph consists of nodes and edges, where edges represents relationship between the nodes</a:t>
            </a:r>
          </a:p>
          <a:p>
            <a:pPr lvl="1"/>
            <a:r>
              <a:rPr lang="en-IN" dirty="0" smtClean="0"/>
              <a:t>Database that uses graph structures to store its data is </a:t>
            </a:r>
            <a:r>
              <a:rPr lang="en-IN" dirty="0" smtClean="0">
                <a:solidFill>
                  <a:srgbClr val="FF0000"/>
                </a:solidFill>
              </a:rPr>
              <a:t>graph database</a:t>
            </a:r>
          </a:p>
          <a:p>
            <a:pPr lvl="1"/>
            <a:r>
              <a:rPr lang="en-IN" dirty="0" smtClean="0"/>
              <a:t>In document database, content of each document is priority 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In graph database, relationships between data items are priority!</a:t>
            </a:r>
          </a:p>
          <a:p>
            <a:pPr lvl="1"/>
            <a:r>
              <a:rPr lang="en-IN" dirty="0" smtClean="0"/>
              <a:t>Faster to retrieve data faster as relationships are models in that way</a:t>
            </a:r>
          </a:p>
          <a:p>
            <a:pPr lvl="1"/>
            <a:endParaRPr lang="en-IN" dirty="0">
              <a:solidFill>
                <a:srgbClr val="FF0000"/>
              </a:solidFill>
            </a:endParaRPr>
          </a:p>
          <a:p>
            <a:r>
              <a:rPr lang="en-IN" dirty="0" smtClean="0"/>
              <a:t>For example, consider the following </a:t>
            </a:r>
            <a:r>
              <a:rPr lang="en-IN" dirty="0"/>
              <a:t>representation 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that may come from social media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Find person born in USA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Which one is simpler – graph or relational model?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Graph Model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02" y="3429000"/>
            <a:ext cx="523820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Structured vs Unstructured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Follows a predefined data mode – aka schema </a:t>
            </a:r>
          </a:p>
          <a:p>
            <a:pPr lvl="1"/>
            <a:r>
              <a:rPr lang="en-IN" dirty="0" smtClean="0"/>
              <a:t>For example, Person model has two data values, age of type number and name as string</a:t>
            </a:r>
          </a:p>
          <a:p>
            <a:pPr lvl="1"/>
            <a:r>
              <a:rPr lang="en-IN" dirty="0" smtClean="0"/>
              <a:t>Predefined structure makes data analysis easier </a:t>
            </a:r>
          </a:p>
          <a:p>
            <a:endParaRPr lang="en-IN" dirty="0"/>
          </a:p>
          <a:p>
            <a:r>
              <a:rPr lang="en-IN" dirty="0" smtClean="0"/>
              <a:t>Disadvantage – commitment to predefined schema!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schema changes, retrospectively update all data – causes mysterious bugs in the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As requirements changes over time,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Committing to a predefined schema can be restricting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If data coming from multiple sources, don’t have any control over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Unstructured data becomes appealing!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Structured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11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vs Unstructured </a:t>
            </a:r>
            <a:r>
              <a:rPr lang="en-IN" dirty="0" smtClean="0"/>
              <a:t>data(2)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Does not adhere to predefined schema</a:t>
            </a:r>
            <a:r>
              <a:rPr lang="en-IN" dirty="0" smtClean="0"/>
              <a:t>!</a:t>
            </a:r>
          </a:p>
          <a:p>
            <a:r>
              <a:rPr lang="en-IN" dirty="0" smtClean="0"/>
              <a:t>Usually a text but can also be numbers, dates, images, audio</a:t>
            </a:r>
          </a:p>
          <a:p>
            <a:r>
              <a:rPr lang="en-IN" dirty="0" smtClean="0"/>
              <a:t>Might still contain intrinsic patterns that helps to extract meaningful structures out of data</a:t>
            </a:r>
          </a:p>
          <a:p>
            <a:endParaRPr lang="en-IN" dirty="0" smtClean="0"/>
          </a:p>
          <a:p>
            <a:r>
              <a:rPr lang="en-IN" dirty="0" smtClean="0"/>
              <a:t>Allows for more flexible storage options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storage follows schema, can only store data following that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storage does not follows schema, can store any type of data!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convert all data, regardless of types and formats into </a:t>
            </a:r>
            <a:r>
              <a:rPr lang="en-IN" dirty="0" smtClean="0"/>
              <a:t>byte strings </a:t>
            </a:r>
            <a:r>
              <a:rPr lang="en-IN" dirty="0" smtClean="0"/>
              <a:t>and store them together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Data Warehouse vs Data Lake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warehouse is repository to store structured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Lake is repository to store unstructured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lakes are usually used to store raw data before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warehouses are used to store data that has been processed into formats ready to be used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13170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vs Unstructured </a:t>
            </a:r>
            <a:r>
              <a:rPr lang="en-IN" dirty="0" smtClean="0"/>
              <a:t>data(3)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Differences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032222"/>
              </p:ext>
            </p:extLst>
          </p:nvPr>
        </p:nvGraphicFramePr>
        <p:xfrm>
          <a:off x="1219200" y="2133600"/>
          <a:ext cx="8128000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Unstructured data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Schema already</a:t>
                      </a:r>
                      <a:r>
                        <a:rPr lang="en-US" baseline="0" dirty="0" smtClean="0"/>
                        <a:t> defined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 not have to follow a schema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search</a:t>
                      </a:r>
                      <a:r>
                        <a:rPr lang="en-US" baseline="0" dirty="0" smtClean="0"/>
                        <a:t> and analyze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Fast</a:t>
                      </a:r>
                      <a:r>
                        <a:rPr lang="en-US" baseline="0" dirty="0" smtClean="0"/>
                        <a:t> arrival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 only handle data with a specific schema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handle data from any source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Schema changes will cause a lot of troubles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need to worry about schema changes, as its shifted to the downstream applications that uses this data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in data warehouses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Stored in</a:t>
                      </a:r>
                      <a:r>
                        <a:rPr lang="en-US" baseline="0" dirty="0" smtClean="0"/>
                        <a:t> data lakes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Models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important part of developing software, because they have such a profound effect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 how we think about solving the problem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 </a:t>
            </a:r>
            <a:r>
              <a:rPr lang="en-US" dirty="0"/>
              <a:t>how the software is written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Describes how data is represented in terms of attributes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Car can be represented by its make, model, year, color etc</a:t>
            </a:r>
            <a:r>
              <a:rPr lang="en-US" dirty="0"/>
              <a:t>.</a:t>
            </a:r>
            <a:r>
              <a:rPr lang="en-US" dirty="0" smtClean="0"/>
              <a:t>, as well by its owner, license plate etc.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applications </a:t>
            </a:r>
            <a:r>
              <a:rPr lang="en-US" dirty="0" smtClean="0"/>
              <a:t>are built </a:t>
            </a:r>
            <a:r>
              <a:rPr lang="en-US" dirty="0"/>
              <a:t>by layering one data model on top of </a:t>
            </a:r>
            <a:r>
              <a:rPr lang="en-US" dirty="0" smtClean="0"/>
              <a:t>another</a:t>
            </a:r>
          </a:p>
          <a:p>
            <a:endParaRPr lang="en-US" dirty="0"/>
          </a:p>
          <a:p>
            <a:r>
              <a:rPr lang="en-US" dirty="0"/>
              <a:t>Many different kinds of data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data model embodies assumptions about how it is going to be used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Building software is hard enough, even when working with just one data model, and without worrying about its inner </a:t>
            </a:r>
            <a:r>
              <a:rPr lang="en-US" dirty="0" smtClean="0"/>
              <a:t>workings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IN" dirty="0" smtClean="0">
                <a:solidFill>
                  <a:srgbClr val="FF0000"/>
                </a:solidFill>
              </a:rPr>
              <a:t>Selecting a data representation affects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the ways systems are built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The problems systems can solve </a:t>
            </a:r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Relational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Invented by Edgar </a:t>
            </a:r>
            <a:r>
              <a:rPr lang="en-IN" dirty="0" err="1" smtClean="0"/>
              <a:t>Codd</a:t>
            </a:r>
            <a:r>
              <a:rPr lang="en-IN" dirty="0" smtClean="0"/>
              <a:t> in 1970, but still </a:t>
            </a:r>
            <a:r>
              <a:rPr lang="en-IN" dirty="0" smtClean="0">
                <a:solidFill>
                  <a:srgbClr val="FF0000"/>
                </a:solidFill>
              </a:rPr>
              <a:t>going strong today, even getting more popular!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Simple and Powerful</a:t>
            </a:r>
          </a:p>
          <a:p>
            <a:pPr lvl="1"/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Data is organized into relations; Each relation is a set of tuples</a:t>
            </a:r>
          </a:p>
          <a:p>
            <a:pPr lvl="1"/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Table is visual representation of relation, each row o table makes up a tuple</a:t>
            </a:r>
          </a:p>
          <a:p>
            <a:pPr lvl="1"/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Relations are unordered – can shuffle order of rows or columns</a:t>
            </a:r>
          </a:p>
          <a:p>
            <a:pPr lvl="1"/>
            <a:r>
              <a:rPr lang="en-I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Usually stored in CSV or Parquet format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Most persistent ideas in computer science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25" y="3733800"/>
            <a:ext cx="6480149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</a:t>
            </a:r>
            <a:r>
              <a:rPr lang="en-IN" dirty="0" smtClean="0"/>
              <a:t>Model(2)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Desirable for relations to be normalized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follow forms such as first normal form (1NF), second normal form (2NF) etc</a:t>
            </a:r>
            <a:r>
              <a:rPr lang="en-IN" dirty="0"/>
              <a:t>.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</a:t>
            </a:r>
            <a:r>
              <a:rPr lang="en-IN" dirty="0" smtClean="0">
                <a:solidFill>
                  <a:srgbClr val="FF0000"/>
                </a:solidFill>
              </a:rPr>
              <a:t>reduce data redundancy and improve data integrity</a:t>
            </a:r>
          </a:p>
          <a:p>
            <a:endParaRPr lang="en-IN" dirty="0" smtClean="0"/>
          </a:p>
          <a:p>
            <a:r>
              <a:rPr lang="en-IN" dirty="0" smtClean="0"/>
              <a:t>For example, consider Books relation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</a:t>
            </a:r>
            <a:r>
              <a:rPr lang="en-IN" dirty="0" smtClean="0"/>
              <a:t>ot of duplicate data – publisher , country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something change, needs to be reflected everywhere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normalized, updates needs to be managed in single place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Normalization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11491"/>
              </p:ext>
            </p:extLst>
          </p:nvPr>
        </p:nvGraphicFramePr>
        <p:xfrm>
          <a:off x="152400" y="4236720"/>
          <a:ext cx="652991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989"/>
                <a:gridCol w="935988"/>
                <a:gridCol w="1151986"/>
                <a:gridCol w="1295983"/>
                <a:gridCol w="863989"/>
                <a:gridCol w="1511980"/>
              </a:tblGrid>
              <a:tr h="348343"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Publisher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dirty="0" smtClean="0"/>
                        <a:t>Book1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Pawar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dirty="0" smtClean="0"/>
                        <a:t>Book1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Pawar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E-book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dirty="0" smtClean="0"/>
                        <a:t>Book2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Pravin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NotedDraft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dirty="0" smtClean="0"/>
                        <a:t>Book3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48343">
                <a:tc>
                  <a:txBody>
                    <a:bodyPr/>
                    <a:lstStyle/>
                    <a:p>
                      <a:r>
                        <a:rPr lang="en-US" dirty="0" smtClean="0"/>
                        <a:t>Book2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Pravin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NotedDraft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31497"/>
              </p:ext>
            </p:extLst>
          </p:nvPr>
        </p:nvGraphicFramePr>
        <p:xfrm>
          <a:off x="7035799" y="2891845"/>
          <a:ext cx="4876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"/>
                <a:gridCol w="975360"/>
                <a:gridCol w="975360"/>
                <a:gridCol w="975360"/>
                <a:gridCol w="975360"/>
              </a:tblGrid>
              <a:tr h="232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Title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Author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Format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PubID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Price</a:t>
                      </a:r>
                      <a:endParaRPr lang="en-US" sz="1400" dirty="0"/>
                    </a:p>
                  </a:txBody>
                  <a:tcPr/>
                </a:tc>
              </a:tr>
              <a:tr h="232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Pawar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Paperback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</a:tr>
              <a:tr h="232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Pawar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E-book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</a:tr>
              <a:tr h="232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Pravin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Paperback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  <a:tr h="232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Paperback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</a:t>
                      </a:r>
                      <a:endParaRPr lang="en-US" sz="1400" dirty="0"/>
                    </a:p>
                  </a:txBody>
                  <a:tcPr/>
                </a:tc>
              </a:tr>
              <a:tr h="23287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Book2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Pravin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Paperback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249170"/>
              </p:ext>
            </p:extLst>
          </p:nvPr>
        </p:nvGraphicFramePr>
        <p:xfrm>
          <a:off x="7543800" y="5334000"/>
          <a:ext cx="386079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933"/>
                <a:gridCol w="1286933"/>
                <a:gridCol w="1286933"/>
              </a:tblGrid>
              <a:tr h="266546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PubID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Pulisher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Country</a:t>
                      </a:r>
                      <a:endParaRPr lang="en-US" sz="1400" dirty="0"/>
                    </a:p>
                  </a:txBody>
                  <a:tcPr/>
                </a:tc>
              </a:tr>
              <a:tr h="2665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Press1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UK</a:t>
                      </a:r>
                      <a:endParaRPr lang="en-US" sz="1400" dirty="0"/>
                    </a:p>
                  </a:txBody>
                  <a:tcPr/>
                </a:tc>
              </a:tr>
              <a:tr h="2665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NotedDraft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35812" y="6553200"/>
            <a:ext cx="980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Major downside  : need to join data back from multiple tables – expensive for large tables!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</a:t>
            </a:r>
            <a:r>
              <a:rPr lang="en-IN" dirty="0" smtClean="0"/>
              <a:t>Model(3)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Databases built around relational data model are </a:t>
            </a:r>
            <a:r>
              <a:rPr lang="en-IN" dirty="0" smtClean="0">
                <a:solidFill>
                  <a:srgbClr val="FF0000"/>
                </a:solidFill>
              </a:rPr>
              <a:t>relational databases</a:t>
            </a:r>
          </a:p>
          <a:p>
            <a:r>
              <a:rPr lang="en-IN" dirty="0" smtClean="0"/>
              <a:t>Language used to specify data to be retrieved from database is </a:t>
            </a:r>
            <a:r>
              <a:rPr lang="en-IN" dirty="0" smtClean="0">
                <a:solidFill>
                  <a:srgbClr val="FF0000"/>
                </a:solidFill>
              </a:rPr>
              <a:t>query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Most popular is </a:t>
            </a:r>
            <a:r>
              <a:rPr lang="en-IN" dirty="0" smtClean="0">
                <a:solidFill>
                  <a:srgbClr val="FF0000"/>
                </a:solidFill>
              </a:rPr>
              <a:t>SQL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Declarative query language </a:t>
            </a:r>
            <a:r>
              <a:rPr lang="en-IN" dirty="0" smtClean="0"/>
              <a:t>– specify the output needed rather than steps needed to get it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Specify the pattern of data –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Tables from which data is needed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Conditions the results must meet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Transformations, such as joins, sort, group, aggregate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Database figures out how to provide those results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How to break query in parts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What methods to user execute each part of query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Order in which the parts needs to be executed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Querying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Relational model </a:t>
            </a:r>
            <a:r>
              <a:rPr lang="en-IN" dirty="0" smtClean="0"/>
              <a:t>generalizes a lot but still restrictive </a:t>
            </a:r>
          </a:p>
          <a:p>
            <a:pPr lvl="1"/>
            <a:r>
              <a:rPr lang="en-IN" dirty="0"/>
              <a:t>N</a:t>
            </a:r>
            <a:r>
              <a:rPr lang="en-IN" dirty="0" smtClean="0"/>
              <a:t>eeds a </a:t>
            </a:r>
            <a:r>
              <a:rPr lang="en-IN" dirty="0" smtClean="0">
                <a:solidFill>
                  <a:srgbClr val="FF0000"/>
                </a:solidFill>
              </a:rPr>
              <a:t>strict schema </a:t>
            </a:r>
            <a:r>
              <a:rPr lang="en-IN" dirty="0" smtClean="0"/>
              <a:t>– schema management is painful!</a:t>
            </a:r>
          </a:p>
          <a:p>
            <a:pPr lvl="1"/>
            <a:r>
              <a:rPr lang="en-IN" dirty="0" smtClean="0"/>
              <a:t>Per </a:t>
            </a:r>
            <a:r>
              <a:rPr lang="en-IN" dirty="0" err="1" smtClean="0"/>
              <a:t>Couchbase</a:t>
            </a:r>
            <a:r>
              <a:rPr lang="en-IN" dirty="0" smtClean="0"/>
              <a:t> 2014 survey, </a:t>
            </a:r>
            <a:r>
              <a:rPr lang="en-IN" dirty="0" smtClean="0">
                <a:solidFill>
                  <a:srgbClr val="FF0000"/>
                </a:solidFill>
              </a:rPr>
              <a:t>frustration with schema management is #1 reason for adoption of non relational databases</a:t>
            </a:r>
          </a:p>
          <a:p>
            <a:pPr lvl="1"/>
            <a:endParaRPr lang="en-IN" dirty="0"/>
          </a:p>
          <a:p>
            <a:r>
              <a:rPr lang="en-IN" dirty="0" smtClean="0"/>
              <a:t>Latest movement against relational data model is </a:t>
            </a:r>
            <a:r>
              <a:rPr lang="en-IN" dirty="0" smtClean="0">
                <a:solidFill>
                  <a:srgbClr val="FF0000"/>
                </a:solidFill>
              </a:rPr>
              <a:t>NoSQL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Started as hashtag for meetup to discuss non-relational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Retroactively reinterpreted as Not Only SQL – many NoSQL data systems supports relational models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Two major types – </a:t>
            </a:r>
            <a:r>
              <a:rPr lang="en-IN" dirty="0" smtClean="0">
                <a:solidFill>
                  <a:srgbClr val="FF0000"/>
                </a:solidFill>
              </a:rPr>
              <a:t>Document and Graph model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Document model </a:t>
            </a:r>
            <a:r>
              <a:rPr lang="en-IN" dirty="0" smtClean="0"/>
              <a:t>targets use cases where </a:t>
            </a:r>
            <a:r>
              <a:rPr lang="en-IN" dirty="0" smtClean="0">
                <a:solidFill>
                  <a:srgbClr val="FF0000"/>
                </a:solidFill>
              </a:rPr>
              <a:t>data comes in self-contained documents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Graph model </a:t>
            </a:r>
            <a:r>
              <a:rPr lang="en-IN" dirty="0" smtClean="0"/>
              <a:t>targeting use cases where </a:t>
            </a:r>
            <a:r>
              <a:rPr lang="en-IN" dirty="0" smtClean="0">
                <a:solidFill>
                  <a:srgbClr val="FF0000"/>
                </a:solidFill>
              </a:rPr>
              <a:t>relationships between data items are common and important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>
              <a:solidFill>
                <a:srgbClr val="FF000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 and Origin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3492</TotalTime>
  <Words>1272</Words>
  <Application>Microsoft Office PowerPoint</Application>
  <PresentationFormat>Widescreen</PresentationFormat>
  <Paragraphs>236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Models</vt:lpstr>
      <vt:lpst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Model(2)</vt:lpstr>
      <vt:lpstr>Relational Model(3)</vt:lpstr>
      <vt:lpstr>NoSQL</vt:lpstr>
      <vt:lpstr>NoSQL(2)</vt:lpstr>
      <vt:lpstr>NoSQL(3)</vt:lpstr>
      <vt:lpstr>NoSQL(4)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256</cp:revision>
  <dcterms:created xsi:type="dcterms:W3CDTF">2018-10-16T06:13:57Z</dcterms:created>
  <dcterms:modified xsi:type="dcterms:W3CDTF">2023-06-02T10:25:23Z</dcterms:modified>
</cp:coreProperties>
</file>